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00" r:id="rId37"/>
    <p:sldId id="301" r:id="rId38"/>
    <p:sldId id="304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6391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32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9204" y="5160928"/>
            <a:ext cx="4193678" cy="48603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0" name="purrr.png" descr="purrr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2183070" y="5160928"/>
            <a:ext cx="4188986" cy="48548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5" r:id="rId14"/>
    <p:sldLayoutId id="2147483668" r:id="rId15"/>
    <p:sldLayoutId id="2147483669" r:id="rId16"/>
    <p:sldLayoutId id="2147483670" r:id="rId1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apminder.or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35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0" y="3610918"/>
            <a:ext cx="7620000" cy="77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37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  <p:pic>
        <p:nvPicPr>
          <p:cNvPr id="538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578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422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2" animBg="1" advAuto="0"/>
      <p:bldP spid="538" grpId="1" animBg="1" advAuto="0"/>
      <p:bldP spid="539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43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6619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Rplot03.png" descr="Rplo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81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46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Goal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Goal</a:t>
            </a:r>
          </a:p>
        </p:txBody>
      </p:sp>
      <p:sp>
        <p:nvSpPr>
          <p:cNvPr id="551" name="Fit model, compute r.squared, collect residuals for every country."/>
          <p:cNvSpPr txBox="1"/>
          <p:nvPr/>
        </p:nvSpPr>
        <p:spPr>
          <a:xfrm>
            <a:off x="2304636" y="2730740"/>
            <a:ext cx="19774728" cy="280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Fit model, compute r.squared, collect residuals </a:t>
            </a:r>
            <a:r>
              <a:rPr b="1" i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every country.</a:t>
            </a:r>
          </a:p>
        </p:txBody>
      </p:sp>
      <p:sp>
        <p:nvSpPr>
          <p:cNvPr id="552" name="1. dplyr grouping toolkit"/>
          <p:cNvSpPr txBox="1"/>
          <p:nvPr/>
        </p:nvSpPr>
        <p:spPr>
          <a:xfrm>
            <a:off x="2304636" y="5002825"/>
            <a:ext cx="9501218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</a:t>
            </a:r>
            <a:r>
              <a:rPr b="1">
                <a:solidFill>
                  <a:srgbClr val="99B3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r>
              <a:t> grouping toolkit</a:t>
            </a:r>
          </a:p>
        </p:txBody>
      </p:sp>
      <p:sp>
        <p:nvSpPr>
          <p:cNvPr id="553" name="2. purrr toolkit and list columns"/>
          <p:cNvSpPr txBox="1"/>
          <p:nvPr/>
        </p:nvSpPr>
        <p:spPr>
          <a:xfrm>
            <a:off x="2304636" y="6289712"/>
            <a:ext cx="10011243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</a:t>
            </a:r>
            <a:r>
              <a:rPr b="1">
                <a:solidFill>
                  <a:srgbClr val="94AF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purrr</a:t>
            </a:r>
            <a:r>
              <a:t> toolkit and list columns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plyr do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 do()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6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do(data, expression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expression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71" name="An R expression that returns a data frame"/>
          <p:cNvSpPr/>
          <p:nvPr/>
        </p:nvSpPr>
        <p:spPr>
          <a:xfrm>
            <a:off x="7631610" y="7420245"/>
            <a:ext cx="4881960" cy="2781773"/>
          </a:xfrm>
          <a:prstGeom prst="wedgeRoundRectCallout">
            <a:avLst>
              <a:gd name="adj1" fmla="val -29791"/>
              <a:gd name="adj2" fmla="val -10328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returns a data frame</a:t>
            </a:r>
          </a:p>
        </p:txBody>
      </p:sp>
      <p:sp>
        <p:nvSpPr>
          <p:cNvPr id="572" name="A grouped data frame"/>
          <p:cNvSpPr/>
          <p:nvPr/>
        </p:nvSpPr>
        <p:spPr>
          <a:xfrm>
            <a:off x="3365789" y="7317966"/>
            <a:ext cx="3936207" cy="2781773"/>
          </a:xfrm>
          <a:prstGeom prst="wedgeRoundRectCallout">
            <a:avLst>
              <a:gd name="adj1" fmla="val 1387"/>
              <a:gd name="adj2" fmla="val -10328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573" name="Use a &quot;.&quot; in the expression to pass input (like a pipe)"/>
          <p:cNvSpPr/>
          <p:nvPr/>
        </p:nvSpPr>
        <p:spPr>
          <a:xfrm>
            <a:off x="12843185" y="7420244"/>
            <a:ext cx="6538120" cy="2781773"/>
          </a:xfrm>
          <a:prstGeom prst="wedgeRoundRectCallout">
            <a:avLst>
              <a:gd name="adj1" fmla="val -88025"/>
              <a:gd name="adj2" fmla="val -103284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"." in the expression to pass input </a:t>
            </a:r>
            <a:r>
              <a:rPr b="0"/>
              <a:t>(like a pipe)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78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do()</a:t>
            </a:r>
          </a:p>
        </p:txBody>
      </p:sp>
      <p:sp>
        <p:nvSpPr>
          <p:cNvPr id="58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1" name="A grouped data frame"/>
          <p:cNvSpPr/>
          <p:nvPr/>
        </p:nvSpPr>
        <p:spPr>
          <a:xfrm>
            <a:off x="3365789" y="8622173"/>
            <a:ext cx="3936207" cy="3100377"/>
          </a:xfrm>
          <a:prstGeom prst="wedgeRoundRectCallout">
            <a:avLst>
              <a:gd name="adj1" fmla="val -25378"/>
              <a:gd name="adj2" fmla="val -14587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8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A grouped data frame"/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8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8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9" name="but DOES NOT return a data frame"/>
          <p:cNvSpPr/>
          <p:nvPr/>
        </p:nvSpPr>
        <p:spPr>
          <a:xfrm>
            <a:off x="15293686" y="8652266"/>
            <a:ext cx="60104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95" y="0"/>
                  <a:pt x="1553" y="0"/>
                </a:cubicBezTo>
                <a:lnTo>
                  <a:pt x="20047" y="0"/>
                </a:lnTo>
                <a:cubicBezTo>
                  <a:pt x="209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05" y="21600"/>
                  <a:pt x="20047" y="21600"/>
                </a:cubicBezTo>
                <a:lnTo>
                  <a:pt x="1553" y="21600"/>
                </a:lnTo>
                <a:cubicBezTo>
                  <a:pt x="695" y="21600"/>
                  <a:pt x="0" y="20284"/>
                  <a:pt x="0" y="18660"/>
                </a:cubicBez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DOES NOT return a data frame</a:t>
            </a:r>
          </a:p>
        </p:txBody>
      </p:sp>
      <p:sp>
        <p:nvSpPr>
          <p:cNvPr id="590" name="An R expression that uses a &quot;.&quot; to pass input"/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9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80840766-F059-45CF-A51E-4BEC2240A94F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9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9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99" name="…and returns a data frame"/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2" name="An R expression that uses a &quot;.&quot; to pass input">
            <a:extLst>
              <a:ext uri="{FF2B5EF4-FFF2-40B4-BE49-F238E27FC236}">
                <a16:creationId xmlns:a16="http://schemas.microsoft.com/office/drawing/2014/main" id="{58B95650-41EB-4931-8FDF-52BFBF6270F1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0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1647114B-F2AD-4549-8E35-01819763536C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607" name="gapminder %&gt;%…"/>
          <p:cNvSpPr txBox="1"/>
          <p:nvPr/>
        </p:nvSpPr>
        <p:spPr>
          <a:xfrm>
            <a:off x="3680926" y="49049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Run an expression on each group. The expression should return a data frame.</a:t>
            </a:r>
          </a:p>
        </p:txBody>
      </p:sp>
      <p:sp>
        <p:nvSpPr>
          <p:cNvPr id="12" name="…and returns a data frame">
            <a:extLst>
              <a:ext uri="{FF2B5EF4-FFF2-40B4-BE49-F238E27FC236}">
                <a16:creationId xmlns:a16="http://schemas.microsoft.com/office/drawing/2014/main" id="{CF509F83-F6A4-47E4-A82B-9113B262E0F2}"/>
              </a:ext>
            </a:extLst>
          </p:cNvPr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3" name="An R expression that uses a &quot;.&quot; to pass input">
            <a:extLst>
              <a:ext uri="{FF2B5EF4-FFF2-40B4-BE49-F238E27FC236}">
                <a16:creationId xmlns:a16="http://schemas.microsoft.com/office/drawing/2014/main" id="{A2D015EB-2E2B-4AE9-9C59-1859178AC6AC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16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17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8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pen 08-List-Columns.Rmd"/>
          <p:cNvSpPr txBox="1">
            <a:spLocks noGrp="1"/>
          </p:cNvSpPr>
          <p:nvPr>
            <p:ph type="body" sz="half" idx="4294967295"/>
          </p:nvPr>
        </p:nvSpPr>
        <p:spPr>
          <a:xfrm>
            <a:off x="6746580" y="3021307"/>
            <a:ext cx="10890841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08-List-Columns.Rmd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5 at 11.51.49 AM.png" descr="Screen Shot 2017-07-25 at 11.51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568" y="6238692"/>
            <a:ext cx="18324864" cy="735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0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1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tidy()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5 at 11.53.19 AM.png" descr="Screen Shot 2017-07-25 at 11.5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232" y="6255651"/>
            <a:ext cx="18373536" cy="732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8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42" name="Group the data by country and continent then fit a model and collect the residuals for each country.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Group the data by </a:t>
            </a:r>
            <a:r>
              <a:rPr b="1"/>
              <a:t>country</a:t>
            </a:r>
            <a:r>
              <a:t> and </a:t>
            </a:r>
            <a:r>
              <a:rPr b="1"/>
              <a:t>continent</a:t>
            </a:r>
            <a:r>
              <a:t> then fit a model and collect the residuals </a:t>
            </a:r>
            <a:r>
              <a:rPr i="1"/>
              <a:t>for each country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as a line graph, grouped by </a:t>
            </a:r>
            <a:r>
              <a:rPr b="1"/>
              <a:t>country</a:t>
            </a:r>
            <a:r>
              <a:t>, with alpha = 0.2.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the following to your plot to facet by </a:t>
            </a:r>
            <a:r>
              <a:rPr b="1"/>
              <a:t>continent</a:t>
            </a:r>
            <a:r>
              <a:t>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+ facet_wrap(~continent)</a:t>
            </a:r>
          </a:p>
        </p:txBody>
      </p:sp>
      <p:pic>
        <p:nvPicPr>
          <p:cNvPr id="6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7" name="Rectangle"/>
          <p:cNvSpPr/>
          <p:nvPr/>
        </p:nvSpPr>
        <p:spPr>
          <a:xfrm>
            <a:off x="534237" y="642609"/>
            <a:ext cx="23315525" cy="60909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gapminder %&gt;%…"/>
          <p:cNvSpPr txBox="1"/>
          <p:nvPr/>
        </p:nvSpPr>
        <p:spPr>
          <a:xfrm>
            <a:off x="898957" y="1012587"/>
            <a:ext cx="21277314" cy="535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country), alpha = 0.2)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(~continent)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95" y="509225"/>
            <a:ext cx="23536410" cy="126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55" name="Which broom function can we use to find the r squared for each model?"/>
          <p:cNvSpPr txBox="1">
            <a:spLocks noGrp="1"/>
          </p:cNvSpPr>
          <p:nvPr>
            <p:ph type="body" sz="half" idx="4294967295"/>
          </p:nvPr>
        </p:nvSpPr>
        <p:spPr>
          <a:xfrm>
            <a:off x="3153716" y="2578196"/>
            <a:ext cx="18076568" cy="60323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broom function can we use to find the </a:t>
            </a:r>
            <a:r>
              <a:rPr b="1"/>
              <a:t>r squared </a:t>
            </a:r>
            <a:r>
              <a:t>for each model?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7-25 at 12.02.55 PM.png" descr="Screen Shot 2017-07-25 at 12.02.55 PM.png"/>
          <p:cNvPicPr>
            <a:picLocks noChangeAspect="1"/>
          </p:cNvPicPr>
          <p:nvPr/>
        </p:nvPicPr>
        <p:blipFill>
          <a:blip r:embed="rId2">
            <a:extLst/>
          </a:blip>
          <a:srcRect t="8978" b="14476"/>
          <a:stretch>
            <a:fillRect/>
          </a:stretch>
        </p:blipFill>
        <p:spPr>
          <a:xfrm>
            <a:off x="2546263" y="8170219"/>
            <a:ext cx="19709336" cy="526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60" name="Bad 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 fits</a:t>
            </a:r>
          </a:p>
        </p:txBody>
      </p:sp>
      <p:sp>
        <p:nvSpPr>
          <p:cNvPr id="661" name="Rectangle"/>
          <p:cNvSpPr/>
          <p:nvPr/>
        </p:nvSpPr>
        <p:spPr>
          <a:xfrm>
            <a:off x="2962008" y="3449948"/>
            <a:ext cx="18877846" cy="4381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gapminder %&gt;%…"/>
          <p:cNvSpPr txBox="1"/>
          <p:nvPr/>
        </p:nvSpPr>
        <p:spPr>
          <a:xfrm>
            <a:off x="3277145" y="3756426"/>
            <a:ext cx="18500846" cy="381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</a:t>
            </a:r>
          </a:p>
        </p:txBody>
      </p:sp>
      <p:sp>
        <p:nvSpPr>
          <p:cNvPr id="663" name="Which countries had a non-linear progress?"/>
          <p:cNvSpPr txBox="1"/>
          <p:nvPr/>
        </p:nvSpPr>
        <p:spPr>
          <a:xfrm>
            <a:off x="2955658" y="2172941"/>
            <a:ext cx="17652604" cy="127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Which countries had a non-linear progress?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66" name="Complete the code to filter the dataset that you made in Your Turn 2 against bad_fits.…"/>
          <p:cNvSpPr txBox="1">
            <a:spLocks noGrp="1"/>
          </p:cNvSpPr>
          <p:nvPr>
            <p:ph type="body" idx="4294967295"/>
          </p:nvPr>
        </p:nvSpPr>
        <p:spPr>
          <a:xfrm>
            <a:off x="2568881" y="2513434"/>
            <a:ext cx="19246238" cy="75969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to filter the dataset that you made in Your Turn 2 against </a:t>
            </a:r>
            <a:r>
              <a:rPr b="1"/>
              <a:t>bad_fits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result to plot a line graph of </a:t>
            </a:r>
            <a:r>
              <a:rPr b="1"/>
              <a:t>year</a:t>
            </a:r>
            <a:r>
              <a:t> vs. .</a:t>
            </a:r>
            <a:r>
              <a:rPr b="1"/>
              <a:t>resid </a:t>
            </a:r>
            <a:r>
              <a:t>colored by </a:t>
            </a:r>
            <a:r>
              <a:rPr b="1"/>
              <a:t>country</a:t>
            </a:r>
            <a:r>
              <a:t> for each country that had an r-squared &lt; 0.25.</a:t>
            </a:r>
          </a:p>
        </p:txBody>
      </p:sp>
      <p:pic>
        <p:nvPicPr>
          <p:cNvPr id="6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0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1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03" y="158567"/>
            <a:ext cx="20153394" cy="13398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2" name="gapminde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gapminder</a:t>
            </a:r>
          </a:p>
        </p:txBody>
      </p:sp>
      <p:sp>
        <p:nvSpPr>
          <p:cNvPr id="483" name="A subset of the data available at Hans Rosling’s gapminder.org"/>
          <p:cNvSpPr txBox="1"/>
          <p:nvPr/>
        </p:nvSpPr>
        <p:spPr>
          <a:xfrm>
            <a:off x="9055778" y="4043673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subset of the data available at Hans Rosling’s </a:t>
            </a:r>
            <a:r>
              <a:rPr u="sng">
                <a:hlinkClick r:id="rId4"/>
              </a:rPr>
              <a:t>gapminder.org</a:t>
            </a:r>
          </a:p>
        </p:txBody>
      </p:sp>
      <p:sp>
        <p:nvSpPr>
          <p:cNvPr id="484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# install.packages(&quot;gapminder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495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7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8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9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0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1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2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3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4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96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8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0" name="Fits the same model twice (to 142 countries each time)"/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3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6" name="Need to keep track of two separate data frames"/>
          <p:cNvSpPr/>
          <p:nvPr/>
        </p:nvSpPr>
        <p:spPr>
          <a:xfrm>
            <a:off x="13496142" y="8240000"/>
            <a:ext cx="9927215" cy="2056940"/>
          </a:xfrm>
          <a:prstGeom prst="wedgeRoundRectCallout">
            <a:avLst>
              <a:gd name="adj1" fmla="val -111342"/>
              <a:gd name="adj2" fmla="val 20945"/>
              <a:gd name="adj3" fmla="val 16667"/>
            </a:avLst>
          </a:prstGeom>
          <a:solidFill>
            <a:srgbClr val="A7C1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Need to keep track of two separate data frames</a:t>
            </a:r>
          </a:p>
        </p:txBody>
      </p:sp>
      <p:sp>
        <p:nvSpPr>
          <p:cNvPr id="7" name="Fits the same model twice (to 142 countries each time)">
            <a:extLst>
              <a:ext uri="{FF2B5EF4-FFF2-40B4-BE49-F238E27FC236}">
                <a16:creationId xmlns:a16="http://schemas.microsoft.com/office/drawing/2014/main" id="{FCC4F4C3-6F38-41FB-B80F-1837CB978F10}"/>
              </a:ext>
            </a:extLst>
          </p:cNvPr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68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5053447" y="3401403"/>
          <a:ext cx="6412660" cy="661186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0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4" name="bad_fits"/>
          <p:cNvSpPr txBox="1"/>
          <p:nvPr/>
        </p:nvSpPr>
        <p:spPr>
          <a:xfrm>
            <a:off x="6913705" y="2282395"/>
            <a:ext cx="2692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bad_fits</a:t>
            </a:r>
          </a:p>
        </p:txBody>
      </p:sp>
      <p:graphicFrame>
        <p:nvGraphicFramePr>
          <p:cNvPr id="695" name="Table"/>
          <p:cNvGraphicFramePr/>
          <p:nvPr/>
        </p:nvGraphicFramePr>
        <p:xfrm>
          <a:off x="14759768" y="3401403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sp>
        <p:nvSpPr>
          <p:cNvPr id="696" name="residuals"/>
          <p:cNvSpPr txBox="1"/>
          <p:nvPr/>
        </p:nvSpPr>
        <p:spPr>
          <a:xfrm>
            <a:off x="15549736" y="2282395"/>
            <a:ext cx="29908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5124450" y="1706789"/>
            <a:ext cx="14135100" cy="15846604"/>
            <a:chOff x="38100" y="38100"/>
            <a:chExt cx="14135099" cy="15846603"/>
          </a:xfrm>
        </p:grpSpPr>
        <p:graphicFrame>
          <p:nvGraphicFramePr>
            <p:cNvPr id="701" name="Table"/>
            <p:cNvGraphicFramePr/>
            <p:nvPr/>
          </p:nvGraphicFramePr>
          <p:xfrm>
            <a:off x="38100" y="38100"/>
            <a:ext cx="14135099" cy="1554952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27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402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673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22990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702" name="Table"/>
            <p:cNvGraphicFramePr/>
            <p:nvPr/>
          </p:nvGraphicFramePr>
          <p:xfrm>
            <a:off x="10328119" y="1469817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3" name="Table"/>
            <p:cNvGraphicFramePr/>
            <p:nvPr/>
          </p:nvGraphicFramePr>
          <p:xfrm>
            <a:off x="10328119" y="6278311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4" name="Table"/>
            <p:cNvGraphicFramePr/>
            <p:nvPr/>
          </p:nvGraphicFramePr>
          <p:xfrm>
            <a:off x="10328119" y="11046578"/>
            <a:ext cx="2768137" cy="483812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9" name="Table"/>
          <p:cNvGraphicFramePr/>
          <p:nvPr/>
        </p:nvGraphicFramePr>
        <p:xfrm>
          <a:off x="2338256" y="1706789"/>
          <a:ext cx="1918673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921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aphicFrame>
        <p:nvGraphicFramePr>
          <p:cNvPr id="711" name="Table"/>
          <p:cNvGraphicFramePr/>
          <p:nvPr/>
        </p:nvGraphicFramePr>
        <p:xfrm>
          <a:off x="12615665" y="3138506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2" name="Table"/>
          <p:cNvGraphicFramePr/>
          <p:nvPr/>
        </p:nvGraphicFramePr>
        <p:xfrm>
          <a:off x="12615665" y="7947000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2615665" y="12715267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14" name="Call:…"/>
          <p:cNvSpPr/>
          <p:nvPr/>
        </p:nvSpPr>
        <p:spPr>
          <a:xfrm>
            <a:off x="17013744" y="3138507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-65.49586      0.06067 </a:t>
            </a:r>
          </a:p>
        </p:txBody>
      </p:sp>
      <p:sp>
        <p:nvSpPr>
          <p:cNvPr id="715" name="Call:…"/>
          <p:cNvSpPr/>
          <p:nvPr/>
        </p:nvSpPr>
        <p:spPr>
          <a:xfrm>
            <a:off x="17013744" y="7947000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  <p:sp>
        <p:nvSpPr>
          <p:cNvPr id="716" name="Call:…"/>
          <p:cNvSpPr/>
          <p:nvPr/>
        </p:nvSpPr>
        <p:spPr>
          <a:xfrm>
            <a:off x="17013744" y="12572840"/>
            <a:ext cx="3982309" cy="4980552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nesting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nesting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7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3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nest(data,.key = &quot;data&quot;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data,.key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"data"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40" name="Nest rows into a list column by group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Nest rows into a list column by group.</a:t>
            </a:r>
          </a:p>
        </p:txBody>
      </p:sp>
      <p:sp>
        <p:nvSpPr>
          <p:cNvPr id="841" name="A grouped data frame"/>
          <p:cNvSpPr/>
          <p:nvPr/>
        </p:nvSpPr>
        <p:spPr>
          <a:xfrm>
            <a:off x="3294585" y="5839090"/>
            <a:ext cx="3936207" cy="459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5" y="0"/>
                </a:moveTo>
                <a:lnTo>
                  <a:pt x="15330" y="6678"/>
                </a:lnTo>
                <a:lnTo>
                  <a:pt x="2372" y="6678"/>
                </a:lnTo>
                <a:cubicBezTo>
                  <a:pt x="1062" y="6678"/>
                  <a:pt x="0" y="7587"/>
                  <a:pt x="0" y="8709"/>
                </a:cubicBezTo>
                <a:lnTo>
                  <a:pt x="0" y="19569"/>
                </a:lnTo>
                <a:cubicBezTo>
                  <a:pt x="0" y="2069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691"/>
                  <a:pt x="21600" y="19569"/>
                </a:cubicBezTo>
                <a:lnTo>
                  <a:pt x="21600" y="8709"/>
                </a:lnTo>
                <a:cubicBezTo>
                  <a:pt x="21600" y="7587"/>
                  <a:pt x="20538" y="6678"/>
                  <a:pt x="19228" y="6678"/>
                </a:cubicBezTo>
                <a:lnTo>
                  <a:pt x="16722" y="6678"/>
                </a:lnTo>
                <a:lnTo>
                  <a:pt x="1602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842" name="name for the new list column"/>
          <p:cNvSpPr/>
          <p:nvPr/>
        </p:nvSpPr>
        <p:spPr>
          <a:xfrm>
            <a:off x="7620000" y="5991093"/>
            <a:ext cx="5503069" cy="4443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6" y="0"/>
                </a:moveTo>
                <a:lnTo>
                  <a:pt x="12338" y="6167"/>
                </a:lnTo>
                <a:lnTo>
                  <a:pt x="1696" y="6167"/>
                </a:lnTo>
                <a:cubicBezTo>
                  <a:pt x="760" y="6167"/>
                  <a:pt x="0" y="7108"/>
                  <a:pt x="0" y="8268"/>
                </a:cubicBezTo>
                <a:lnTo>
                  <a:pt x="0" y="19499"/>
                </a:lnTo>
                <a:cubicBezTo>
                  <a:pt x="0" y="20659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59"/>
                  <a:pt x="21600" y="19499"/>
                </a:cubicBezTo>
                <a:lnTo>
                  <a:pt x="21600" y="8268"/>
                </a:lnTo>
                <a:cubicBezTo>
                  <a:pt x="21600" y="7108"/>
                  <a:pt x="20840" y="6167"/>
                  <a:pt x="19904" y="6167"/>
                </a:cubicBezTo>
                <a:lnTo>
                  <a:pt x="13334" y="6167"/>
                </a:lnTo>
                <a:lnTo>
                  <a:pt x="12836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for the new list column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66" name="pdf-nest.pdf" descr="pdf-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392" y="263421"/>
            <a:ext cx="13535216" cy="1329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4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55" name="Rectangle"/>
          <p:cNvSpPr/>
          <p:nvPr/>
        </p:nvSpPr>
        <p:spPr>
          <a:xfrm>
            <a:off x="3365789" y="2350609"/>
            <a:ext cx="17639904" cy="31116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residuals %&gt;%…"/>
          <p:cNvSpPr txBox="1"/>
          <p:nvPr/>
        </p:nvSpPr>
        <p:spPr>
          <a:xfrm>
            <a:off x="3680926" y="2403086"/>
            <a:ext cx="1664105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  <p:graphicFrame>
        <p:nvGraphicFramePr>
          <p:cNvPr id="857" name="Table"/>
          <p:cNvGraphicFramePr/>
          <p:nvPr/>
        </p:nvGraphicFramePr>
        <p:xfrm>
          <a:off x="3398142" y="5941522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graphicFrame>
        <p:nvGraphicFramePr>
          <p:cNvPr id="858" name="Table"/>
          <p:cNvGraphicFramePr/>
          <p:nvPr/>
        </p:nvGraphicFramePr>
        <p:xfrm>
          <a:off x="11661998" y="5941522"/>
          <a:ext cx="938547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8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9" name="Table"/>
          <p:cNvGraphicFramePr/>
          <p:nvPr/>
        </p:nvGraphicFramePr>
        <p:xfrm>
          <a:off x="17307379" y="7321478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0" name="Table"/>
          <p:cNvGraphicFramePr/>
          <p:nvPr/>
        </p:nvGraphicFramePr>
        <p:xfrm>
          <a:off x="17307379" y="12129973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1" name="Table"/>
          <p:cNvGraphicFramePr/>
          <p:nvPr/>
        </p:nvGraphicFramePr>
        <p:xfrm>
          <a:off x="17307379" y="16898239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62" name="Arrow"/>
          <p:cNvSpPr/>
          <p:nvPr/>
        </p:nvSpPr>
        <p:spPr>
          <a:xfrm>
            <a:off x="8830572" y="8410969"/>
            <a:ext cx="1969780" cy="1270001"/>
          </a:xfrm>
          <a:prstGeom prst="rightArrow">
            <a:avLst>
              <a:gd name="adj1" fmla="val 44778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1" name="Rectangle"/>
          <p:cNvSpPr/>
          <p:nvPr/>
        </p:nvSpPr>
        <p:spPr>
          <a:xfrm>
            <a:off x="2220498" y="768447"/>
            <a:ext cx="12952956" cy="16498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gapminder"/>
          <p:cNvSpPr txBox="1"/>
          <p:nvPr/>
        </p:nvSpPr>
        <p:spPr>
          <a:xfrm>
            <a:off x="2585218" y="1100325"/>
            <a:ext cx="11073885" cy="110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03" name="Screen Shot 2017-07-24 at 10.27.02 AM.png" descr="Screen Shot 2017-07-24 at 10.27.02 AM.png"/>
          <p:cNvPicPr>
            <a:picLocks noChangeAspect="1"/>
          </p:cNvPicPr>
          <p:nvPr/>
        </p:nvPicPr>
        <p:blipFill>
          <a:blip r:embed="rId4">
            <a:extLst/>
          </a:blip>
          <a:srcRect r="1011" b="2659"/>
          <a:stretch>
            <a:fillRect/>
          </a:stretch>
        </p:blipFill>
        <p:spPr>
          <a:xfrm>
            <a:off x="2215210" y="2799394"/>
            <a:ext cx="19970881" cy="1008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69" name="Rectangle"/>
          <p:cNvSpPr/>
          <p:nvPr/>
        </p:nvSpPr>
        <p:spPr>
          <a:xfrm>
            <a:off x="356839" y="1384338"/>
            <a:ext cx="23640585" cy="10947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gapminder %&gt;%…"/>
          <p:cNvSpPr txBox="1"/>
          <p:nvPr/>
        </p:nvSpPr>
        <p:spPr>
          <a:xfrm>
            <a:off x="1232896" y="1754315"/>
            <a:ext cx="22429992" cy="1043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8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Apply model to each table in the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mutate(model = map(function(df)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lm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lifeExp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~ year, data = df))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coefficients and save in coefficient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coefficent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tidy(df)$estimate[2])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adj.r.squares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and save in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glance(df)$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adj.r.squared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3" name="Screen Shot 2017-07-25 at 3.49.09 PM.png" descr="Screen Shot 2017-07-25 at 3.49.09 PM.png"/>
          <p:cNvPicPr>
            <a:picLocks noChangeAspect="1"/>
          </p:cNvPicPr>
          <p:nvPr/>
        </p:nvPicPr>
        <p:blipFill>
          <a:blip r:embed="rId3">
            <a:extLst/>
          </a:blip>
          <a:srcRect t="5775"/>
          <a:stretch>
            <a:fillRect/>
          </a:stretch>
        </p:blipFill>
        <p:spPr>
          <a:xfrm>
            <a:off x="977900" y="5254744"/>
            <a:ext cx="22428352" cy="933115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5" name="gapminder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8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master &lt;- gapminder %&gt;%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83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master$data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pic>
        <p:nvPicPr>
          <p:cNvPr id="886" name="Screen Shot 2017-07-25 at 3.46.53 PM.png" descr="Screen Shot 2017-07-25 at 3.46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5503" y="2250302"/>
            <a:ext cx="12624647" cy="55479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87" name="Shape"/>
          <p:cNvSpPr/>
          <p:nvPr/>
        </p:nvSpPr>
        <p:spPr>
          <a:xfrm>
            <a:off x="9126793" y="2238949"/>
            <a:ext cx="2345693" cy="559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15020"/>
                </a:moveTo>
                <a:lnTo>
                  <a:pt x="21600" y="0"/>
                </a:lnTo>
                <a:lnTo>
                  <a:pt x="21575" y="21600"/>
                </a:lnTo>
                <a:lnTo>
                  <a:pt x="0" y="17708"/>
                </a:lnTo>
                <a:lnTo>
                  <a:pt x="126" y="1502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9125918" y="6140517"/>
            <a:ext cx="1803358" cy="64188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91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fit_model &lt;- function(df) lm(lifeExp ~ year, data = df)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map(data,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4588543" y="4619263"/>
            <a:ext cx="4929559" cy="4093382"/>
            <a:chOff x="0" y="0"/>
            <a:chExt cx="4929558" cy="4093381"/>
          </a:xfrm>
        </p:grpSpPr>
        <p:sp>
          <p:nvSpPr>
            <p:cNvPr id="894" name="Line"/>
            <p:cNvSpPr/>
            <p:nvPr/>
          </p:nvSpPr>
          <p:spPr>
            <a:xfrm rot="10800000">
              <a:off x="3436277" y="0"/>
              <a:ext cx="1493282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5" name="map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map() takes a list</a:t>
              </a:r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14567174" y="4618955"/>
            <a:ext cx="5665644" cy="4093383"/>
            <a:chOff x="0" y="0"/>
            <a:chExt cx="5665643" cy="4093381"/>
          </a:xfrm>
        </p:grpSpPr>
        <p:sp>
          <p:nvSpPr>
            <p:cNvPr id="897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8" name="…and returns a list"/>
            <p:cNvSpPr txBox="1"/>
            <p:nvPr/>
          </p:nvSpPr>
          <p:spPr>
            <a:xfrm>
              <a:off x="1404551" y="2079256"/>
              <a:ext cx="426109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list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animBg="1" advAuto="0"/>
      <p:bldP spid="899" grpId="2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02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4" name="master$model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sp>
        <p:nvSpPr>
          <p:cNvPr id="905" name="Shape"/>
          <p:cNvSpPr/>
          <p:nvPr/>
        </p:nvSpPr>
        <p:spPr>
          <a:xfrm>
            <a:off x="12342845" y="4266899"/>
            <a:ext cx="2271701" cy="517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" y="8877"/>
                </a:moveTo>
                <a:lnTo>
                  <a:pt x="21286" y="0"/>
                </a:lnTo>
                <a:lnTo>
                  <a:pt x="21600" y="21600"/>
                </a:lnTo>
                <a:lnTo>
                  <a:pt x="0" y="11784"/>
                </a:lnTo>
                <a:lnTo>
                  <a:pt x="130" y="8877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6" name="Rectangle"/>
          <p:cNvSpPr/>
          <p:nvPr/>
        </p:nvSpPr>
        <p:spPr>
          <a:xfrm>
            <a:off x="12329269" y="6448158"/>
            <a:ext cx="1803359" cy="641884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907" name="Screen Shot 2017-07-25 at 4.00.22 PM.png" descr="Screen Shot 2017-07-25 at 4.00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0767" y="4262780"/>
            <a:ext cx="9442180" cy="51904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10" name="Screen Shot 2017-07-25 at 4.05.53 PM.png" descr="Screen Shot 2017-07-25 at 4.05.53 PM.png"/>
          <p:cNvPicPr>
            <a:picLocks noChangeAspect="1"/>
          </p:cNvPicPr>
          <p:nvPr/>
        </p:nvPicPr>
        <p:blipFill>
          <a:blip r:embed="rId3">
            <a:extLst/>
          </a:blip>
          <a:srcRect t="5382"/>
          <a:stretch>
            <a:fillRect/>
          </a:stretch>
        </p:blipFill>
        <p:spPr>
          <a:xfrm>
            <a:off x="857554" y="5191627"/>
            <a:ext cx="22668892" cy="94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2" name="get_rsq &lt;- function(mod) glance(mod)$r.squared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5221209" y="4811309"/>
            <a:ext cx="7602650" cy="4080830"/>
            <a:chOff x="0" y="0"/>
            <a:chExt cx="7602649" cy="4080829"/>
          </a:xfrm>
        </p:grpSpPr>
        <p:sp>
          <p:nvSpPr>
            <p:cNvPr id="913" name="Line"/>
            <p:cNvSpPr/>
            <p:nvPr/>
          </p:nvSpPr>
          <p:spPr>
            <a:xfrm rot="10800000">
              <a:off x="3714922" y="-1"/>
              <a:ext cx="3887728" cy="391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600" extrusionOk="0">
                  <a:moveTo>
                    <a:pt x="0" y="0"/>
                  </a:moveTo>
                  <a:cubicBezTo>
                    <a:pt x="2909" y="170"/>
                    <a:pt x="5756" y="594"/>
                    <a:pt x="8551" y="1280"/>
                  </a:cubicBezTo>
                  <a:cubicBezTo>
                    <a:pt x="13428" y="2478"/>
                    <a:pt x="18570" y="4767"/>
                    <a:pt x="20068" y="10187"/>
                  </a:cubicBezTo>
                  <a:cubicBezTo>
                    <a:pt x="21600" y="15730"/>
                    <a:pt x="17714" y="21365"/>
                    <a:pt x="12231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map_dbl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map_dbl() takes a list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8600419" y="4396013"/>
            <a:ext cx="5665645" cy="4539882"/>
            <a:chOff x="0" y="0"/>
            <a:chExt cx="5665643" cy="4539881"/>
          </a:xfrm>
        </p:grpSpPr>
        <p:sp>
          <p:nvSpPr>
            <p:cNvPr id="916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…and returns a number"/>
            <p:cNvSpPr txBox="1"/>
            <p:nvPr/>
          </p:nvSpPr>
          <p:spPr>
            <a:xfrm>
              <a:off x="1404551" y="1615706"/>
              <a:ext cx="4261093" cy="292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number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1" animBg="1" advAuto="0"/>
      <p:bldP spid="918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921" name="Create your own copy of master and then add one more list column: output which contains the output of augment() for each model.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Create your own copy of master and then add one more list column: </a:t>
            </a:r>
            <a:r>
              <a:rPr b="1"/>
              <a:t>output</a:t>
            </a:r>
            <a:r>
              <a:t> which contains the output of </a:t>
            </a:r>
            <a:r>
              <a:rPr b="1"/>
              <a:t>augment()</a:t>
            </a:r>
            <a:r>
              <a:t> for each model.</a:t>
            </a:r>
          </a:p>
        </p:txBody>
      </p:sp>
      <p:pic>
        <p:nvPicPr>
          <p:cNvPr id="92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9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25" name="Rectangle"/>
          <p:cNvSpPr/>
          <p:nvPr/>
        </p:nvSpPr>
        <p:spPr>
          <a:xfrm>
            <a:off x="1089339" y="737570"/>
            <a:ext cx="22205322" cy="122408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6" name="fit_model &lt;- function(df) lm(lifeExp ~ year, data = df)…"/>
          <p:cNvSpPr txBox="1"/>
          <p:nvPr/>
        </p:nvSpPr>
        <p:spPr>
          <a:xfrm>
            <a:off x="1232896" y="1107547"/>
            <a:ext cx="21895127" cy="116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augment(mod)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map(data,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 = map(model,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29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506" name="How has life expectancy changed since 1952?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has life expectancy changed since 1952?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 a line plot of </a:t>
            </a:r>
            <a:r>
              <a:rPr b="1"/>
              <a:t>lifeExp</a:t>
            </a:r>
            <a:r>
              <a:t> vs. </a:t>
            </a:r>
            <a:r>
              <a:rPr b="1"/>
              <a:t>year </a:t>
            </a:r>
            <a:r>
              <a:t>grouped by </a:t>
            </a:r>
            <a:r>
              <a:rPr b="1"/>
              <a:t>country</a:t>
            </a:r>
            <a:r>
              <a:t>.  Set alpha to 0.2, to see the results better.</a:t>
            </a:r>
          </a:p>
        </p:txBody>
      </p:sp>
      <p:pic>
        <p:nvPicPr>
          <p:cNvPr id="50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32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089339" y="567144"/>
            <a:ext cx="22205322" cy="12573959"/>
            <a:chOff x="0" y="0"/>
            <a:chExt cx="22205320" cy="12573957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22205321" cy="118332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master$output[[1]]"/>
            <p:cNvSpPr txBox="1"/>
            <p:nvPr/>
          </p:nvSpPr>
          <p:spPr>
            <a:xfrm>
              <a:off x="143556" y="128677"/>
              <a:ext cx="21895127" cy="94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0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master$output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[[1]]</a:t>
              </a:r>
            </a:p>
          </p:txBody>
        </p:sp>
        <p:sp>
          <p:nvSpPr>
            <p:cNvPr id="935" name="Shape"/>
            <p:cNvSpPr/>
            <p:nvPr/>
          </p:nvSpPr>
          <p:spPr>
            <a:xfrm flipH="1">
              <a:off x="2218285" y="3348185"/>
              <a:ext cx="19755254" cy="92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" y="0"/>
                  </a:moveTo>
                  <a:lnTo>
                    <a:pt x="5068" y="124"/>
                  </a:lnTo>
                  <a:lnTo>
                    <a:pt x="21600" y="3685"/>
                  </a:lnTo>
                  <a:lnTo>
                    <a:pt x="2193" y="21600"/>
                  </a:lnTo>
                  <a:lnTo>
                    <a:pt x="0" y="16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Rectangle"/>
            <p:cNvSpPr/>
            <p:nvPr/>
          </p:nvSpPr>
          <p:spPr>
            <a:xfrm flipH="1">
              <a:off x="17317915" y="3403072"/>
              <a:ext cx="4669199" cy="641883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937" name="Screen Shot 2017-07-25 at 4.13.14 PM.png" descr="Screen Shot 2017-07-25 at 4.13.14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92823" y="4937275"/>
              <a:ext cx="17796594" cy="76366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762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1" name="Screen Shot 2017-07-25 at 4.18.43 PM.png" descr="Screen Shot 2017-07-25 at 4.1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53" y="4927600"/>
            <a:ext cx="22966494" cy="868384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089339" y="3651391"/>
            <a:ext cx="22205322" cy="1183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master %&gt;% filter(str_sub(country, 1, 1)  == &quot;P&quot;)"/>
          <p:cNvSpPr txBox="1"/>
          <p:nvPr/>
        </p:nvSpPr>
        <p:spPr>
          <a:xfrm>
            <a:off x="1232896" y="3780068"/>
            <a:ext cx="21895127" cy="94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(country, 1, 1)  == "P")</a:t>
            </a:r>
          </a:p>
        </p:txBody>
      </p:sp>
      <p:sp>
        <p:nvSpPr>
          <p:cNvPr id="944" name="Bene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Benefits</a:t>
            </a:r>
          </a:p>
        </p:txBody>
      </p:sp>
      <p:sp>
        <p:nvSpPr>
          <p:cNvPr id="945" name="Data and models stay in correspondence across manipulations"/>
          <p:cNvSpPr txBox="1"/>
          <p:nvPr/>
        </p:nvSpPr>
        <p:spPr>
          <a:xfrm>
            <a:off x="1045023" y="2229620"/>
            <a:ext cx="22218021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Data and models stay in correspondence across manipulations</a:t>
            </a:r>
          </a:p>
        </p:txBody>
      </p:sp>
      <p:sp>
        <p:nvSpPr>
          <p:cNvPr id="946" name="But how can we plot?"/>
          <p:cNvSpPr/>
          <p:nvPr/>
        </p:nvSpPr>
        <p:spPr>
          <a:xfrm rot="18900000">
            <a:off x="15960746" y="10435390"/>
            <a:ext cx="11213549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how can we plot?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0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51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52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3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sp>
        <p:nvSpPr>
          <p:cNvPr id="954" name="list columns to unnest (should contain data frames)"/>
          <p:cNvSpPr/>
          <p:nvPr/>
        </p:nvSpPr>
        <p:spPr>
          <a:xfrm>
            <a:off x="5127420" y="7404751"/>
            <a:ext cx="4881960" cy="2711837"/>
          </a:xfrm>
          <a:prstGeom prst="wedgeRoundRectCallout">
            <a:avLst>
              <a:gd name="adj1" fmla="val -4546"/>
              <a:gd name="adj2" fmla="val -114157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list columns to </a:t>
            </a:r>
            <a:r>
              <a:rPr dirty="0" err="1"/>
              <a:t>unnest</a:t>
            </a:r>
            <a:r>
              <a:rPr dirty="0"/>
              <a:t> (should contain data frames)</a:t>
            </a:r>
          </a:p>
        </p:txBody>
      </p:sp>
      <p:sp>
        <p:nvSpPr>
          <p:cNvPr id="956" name="Drop remaining list columns from the result?"/>
          <p:cNvSpPr/>
          <p:nvPr/>
        </p:nvSpPr>
        <p:spPr>
          <a:xfrm>
            <a:off x="10276405" y="7404750"/>
            <a:ext cx="5503070" cy="2711837"/>
          </a:xfrm>
          <a:prstGeom prst="wedgeRoundRectCallout">
            <a:avLst>
              <a:gd name="adj1" fmla="val 5897"/>
              <a:gd name="adj2" fmla="val -117089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Drop remaining list columns from the result?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1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62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63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pic>
        <p:nvPicPr>
          <p:cNvPr id="965" name="Screen Shot 2017-07-25 at 4.29.54 PM.png" descr="Screen Shot 2017-07-25 at 4.2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7086" y="6076074"/>
            <a:ext cx="17669828" cy="78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68" name="Screen Shot 2017-07-25 at 4.30.55 PM.png" descr="Screen Shot 2017-07-25 at 4.30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21" y="3930821"/>
            <a:ext cx="22283158" cy="981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Rectangle"/>
          <p:cNvSpPr/>
          <p:nvPr/>
        </p:nvSpPr>
        <p:spPr>
          <a:xfrm>
            <a:off x="1089339" y="672589"/>
            <a:ext cx="22205322" cy="34763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0" name="master %&gt;%…"/>
          <p:cNvSpPr txBox="1"/>
          <p:nvPr/>
        </p:nvSpPr>
        <p:spPr>
          <a:xfrm>
            <a:off x="1232896" y="1042566"/>
            <a:ext cx="21895127" cy="3212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</p:txBody>
      </p:sp>
      <p:sp>
        <p:nvSpPr>
          <p:cNvPr id="971" name="Oval"/>
          <p:cNvSpPr/>
          <p:nvPr/>
        </p:nvSpPr>
        <p:spPr>
          <a:xfrm>
            <a:off x="12875054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2" name="Oval"/>
          <p:cNvSpPr/>
          <p:nvPr/>
        </p:nvSpPr>
        <p:spPr>
          <a:xfrm>
            <a:off x="15110941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75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77" name="Rplot02.png" descr="Rplot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82" y="4881717"/>
            <a:ext cx="20228554" cy="8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0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9831"/>
            <a:ext cx="24384001" cy="133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83" name="Use master to recreate our plot of the residuals vs year for the six countries with an r squared less than 0.25."/>
          <p:cNvSpPr txBox="1">
            <a:spLocks noGrp="1"/>
          </p:cNvSpPr>
          <p:nvPr>
            <p:ph type="body" idx="4294967295"/>
          </p:nvPr>
        </p:nvSpPr>
        <p:spPr>
          <a:xfrm>
            <a:off x="2204048" y="1177720"/>
            <a:ext cx="19975904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master to recreate our plot of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for the six countries with an r squared less than 0.25.</a:t>
            </a:r>
          </a:p>
        </p:txBody>
      </p:sp>
      <p:pic>
        <p:nvPicPr>
          <p:cNvPr id="9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8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87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8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0.25)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(output)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89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6705" y="5188281"/>
            <a:ext cx="12310590" cy="818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993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 dirty="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 dirty="0"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6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sp>
          <p:nvSpPr>
            <p:cNvPr id="997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-65.49586      0.06067 </a:t>
              </a:r>
            </a:p>
          </p:txBody>
        </p:sp>
        <p:sp>
          <p:nvSpPr>
            <p:cNvPr id="998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  <p:sp>
          <p:nvSpPr>
            <p:cNvPr id="999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</p:grpSp>
      <p:sp>
        <p:nvSpPr>
          <p:cNvPr id="1001" name="Take Away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</a:t>
            </a:r>
          </a:p>
        </p:txBody>
      </p:sp>
      <p:sp>
        <p:nvSpPr>
          <p:cNvPr id="1002" name="A table is …an organizational structure …that you can manipulate."/>
          <p:cNvSpPr txBox="1"/>
          <p:nvPr/>
        </p:nvSpPr>
        <p:spPr>
          <a:xfrm>
            <a:off x="2260733" y="2199080"/>
            <a:ext cx="2019155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1" name="Rectangle"/>
          <p:cNvSpPr/>
          <p:nvPr/>
        </p:nvSpPr>
        <p:spPr>
          <a:xfrm>
            <a:off x="413779" y="510804"/>
            <a:ext cx="23556442" cy="32589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2" name="gapminder %&gt;%…"/>
          <p:cNvSpPr txBox="1"/>
          <p:nvPr/>
        </p:nvSpPr>
        <p:spPr>
          <a:xfrm>
            <a:off x="698591" y="828059"/>
            <a:ext cx="22260605" cy="276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&quot;Better experimental design  = simpler statistics.…"/>
          <p:cNvSpPr txBox="1"/>
          <p:nvPr/>
        </p:nvSpPr>
        <p:spPr>
          <a:xfrm>
            <a:off x="630621" y="4282935"/>
            <a:ext cx="23143779" cy="5150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"Better experimental design  = simpler </a:t>
            </a:r>
            <a:r>
              <a:rPr lang="en-US" dirty="0"/>
              <a:t>s</a:t>
            </a:r>
            <a:r>
              <a:rPr dirty="0"/>
              <a:t>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Jenny Bryan (2016)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0"/>
            <a:ext cx="21516408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6619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381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urrr.png" descr="purr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530" name="Idea 1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1</a:t>
            </a:r>
          </a:p>
        </p:txBody>
      </p:sp>
      <p:sp>
        <p:nvSpPr>
          <p:cNvPr id="531" name="To quantify &quot;linearity,&quot; fit a linear model, compare r-squared."/>
          <p:cNvSpPr txBox="1"/>
          <p:nvPr/>
        </p:nvSpPr>
        <p:spPr>
          <a:xfrm>
            <a:off x="2994142" y="2006658"/>
            <a:ext cx="18014716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quantify "linearity," fit a linear model, compare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r-squared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3060</Words>
  <Application>Microsoft Office PowerPoint</Application>
  <PresentationFormat>Custom</PresentationFormat>
  <Paragraphs>1107</Paragraphs>
  <Slides>61</Slides>
  <Notes>0</Notes>
  <HiddenSlides>1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Courier New</vt:lpstr>
      <vt:lpstr>Gill Sans</vt:lpstr>
      <vt:lpstr>Gill Sans Light</vt:lpstr>
      <vt:lpstr>Helvetica Neue</vt:lpstr>
      <vt:lpstr>Helvetica Neue Medium</vt:lpstr>
      <vt:lpstr>Lucida Grande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Quiz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List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14</cp:revision>
  <dcterms:modified xsi:type="dcterms:W3CDTF">2020-02-14T16:42:25Z</dcterms:modified>
</cp:coreProperties>
</file>